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7" r:id="rId4"/>
    <p:sldId id="311" r:id="rId5"/>
    <p:sldId id="308" r:id="rId6"/>
    <p:sldId id="312" r:id="rId7"/>
    <p:sldId id="309" r:id="rId8"/>
    <p:sldId id="313" r:id="rId9"/>
    <p:sldId id="30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6" d="100"/>
          <a:sy n="76" d="100"/>
        </p:scale>
        <p:origin x="1944" y="5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30-Jan-20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30-Jan-20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983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878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982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146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036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6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657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30-Jan-20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30-Jan-20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nicsworldgrou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mpi@mpi-ultrason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pi@mpi-ultrasonic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mpi@mpi-ultrasonics.co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mpi@mpi-ultrasonics.com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pi@mpi-ultrasonics.com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pi@mpi-ultrasonics.com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pi@mpi-ultrasonics.com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nicsworldgrou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mpi@mpi-ultrasonic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127" y="1379958"/>
            <a:ext cx="7117430" cy="1480194"/>
          </a:xfrm>
        </p:spPr>
        <p:txBody>
          <a:bodyPr>
            <a:normAutofit/>
          </a:bodyPr>
          <a:lstStyle/>
          <a:p>
            <a:r>
              <a:rPr lang="en-US" sz="4400" dirty="0"/>
              <a:t>Ultrasonic Extraction…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127" y="3685667"/>
            <a:ext cx="1095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200" dirty="0" err="1"/>
              <a:t>January</a:t>
            </a:r>
            <a:r>
              <a:rPr lang="pt-PT" sz="1200" dirty="0"/>
              <a:t> 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67751"/>
            <a:ext cx="3857640" cy="8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49850" y="5898416"/>
            <a:ext cx="1938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pt-PT" sz="1200" dirty="0"/>
              <a:t>MP Interconsulting</a:t>
            </a:r>
            <a:br>
              <a:rPr lang="pt-PT" sz="1200" dirty="0"/>
            </a:br>
            <a:r>
              <a:rPr lang="pt-PT" sz="1200" dirty="0"/>
              <a:t>Marais 36,</a:t>
            </a:r>
            <a:br>
              <a:rPr lang="pt-PT" sz="1200" dirty="0"/>
            </a:br>
            <a:r>
              <a:rPr lang="pt-PT" sz="1200" dirty="0"/>
              <a:t>2400 Le Locle, Switzerland</a:t>
            </a:r>
          </a:p>
          <a:p>
            <a:pPr defTabSz="801688">
              <a:defRPr/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www.UltrasonicsWorldGroup.com</a:t>
            </a:r>
            <a:endParaRPr lang="en-US" sz="1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21383" y="6021288"/>
            <a:ext cx="19288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defRPr/>
            </a:pPr>
            <a:r>
              <a:rPr lang="pt-PT" sz="1050" b="1" dirty="0"/>
              <a:t>Phone: </a:t>
            </a:r>
            <a:r>
              <a:rPr lang="pt-PT" sz="1050" dirty="0"/>
              <a:t>+41-32-9314045 </a:t>
            </a:r>
          </a:p>
          <a:p>
            <a:pPr defTabSz="914400">
              <a:defRPr/>
            </a:pPr>
            <a:r>
              <a:rPr lang="pt-PT" sz="1050" b="1" dirty="0"/>
              <a:t>Fax:      </a:t>
            </a:r>
            <a:r>
              <a:rPr lang="pt-PT" sz="1050" dirty="0"/>
              <a:t>+41-32-9314079</a:t>
            </a:r>
          </a:p>
          <a:p>
            <a:pPr defTabSz="914400">
              <a:defRPr/>
            </a:pPr>
            <a:r>
              <a:rPr lang="pt-PT" sz="1050" dirty="0"/>
              <a:t>www.mpi-ultrasonics.com </a:t>
            </a:r>
          </a:p>
          <a:p>
            <a:pPr defTabSz="914400">
              <a:defRPr/>
            </a:pPr>
            <a:r>
              <a:rPr lang="pt-PT" sz="1050" dirty="0">
                <a:hlinkClick r:id="rId4"/>
              </a:rPr>
              <a:t>mpi@mpi-ultrasonics.com</a:t>
            </a:r>
            <a:r>
              <a:rPr lang="pt-PT" sz="1050" dirty="0"/>
              <a:t> </a:t>
            </a:r>
          </a:p>
          <a:p>
            <a:pPr defTabSz="914400">
              <a:defRPr/>
            </a:pPr>
            <a:endParaRPr lang="pt-PT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8F66F05-0866-4425-B471-9E023FDD0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ED3E645-7962-4E01-9707-451E79E92EA4}"/>
              </a:ext>
            </a:extLst>
          </p:cNvPr>
          <p:cNvSpPr/>
          <p:nvPr/>
        </p:nvSpPr>
        <p:spPr>
          <a:xfrm>
            <a:off x="988127" y="2987667"/>
            <a:ext cx="2366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MPI </a:t>
            </a:r>
            <a:r>
              <a:rPr lang="pt-PT" dirty="0" err="1"/>
              <a:t>Solution</a:t>
            </a:r>
            <a:r>
              <a:rPr lang="pt-PT" dirty="0"/>
              <a:t> for </a:t>
            </a:r>
            <a:r>
              <a:rPr lang="pt-PT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4C43CB0-BDDC-4E33-A407-15BDF621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C340030-BA30-46BD-827C-62A87E0C7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894" y="1052736"/>
            <a:ext cx="3715767" cy="2737933"/>
          </a:xfrm>
          <a:prstGeom prst="rect">
            <a:avLst/>
          </a:prstGeom>
        </p:spPr>
      </p:pic>
      <p:sp>
        <p:nvSpPr>
          <p:cNvPr id="30" name="Marcador de Posição de Conteúdo 2">
            <a:extLst>
              <a:ext uri="{FF2B5EF4-FFF2-40B4-BE49-F238E27FC236}">
                <a16:creationId xmlns:a16="http://schemas.microsoft.com/office/drawing/2014/main" id="{86F35515-5097-4B66-81E2-DC8C46B0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34" y="188640"/>
            <a:ext cx="7632848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NewsGotT" pitchFamily="2" charset="0"/>
              </a:rPr>
              <a:t>1. The history of extraction: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NewsGotT" pitchFamily="2" charset="0"/>
              </a:rPr>
              <a:t>Vegetal materials are invaluable resources, useful in daily life as food, food activities, flavors, fragrances, pharmaceuticals, colors or directly in medicine.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NewsGotT" pitchFamily="2" charset="0"/>
              </a:rPr>
              <a:t>A herbal extract could be defined as the compounds and/or compound mixtures obtained from fresh or dried plants, or parts of plants: leaves, flowers, seeds, roots and barks.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NewsGotT" pitchFamily="2" charset="0"/>
              </a:rPr>
              <a:t>Medicinal and aromatic plants provide an inexhaustible resource of raw materials for the pharmaceutical, cosmetics and food industries and more recently in agriculture for pest control.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57D04584-8C53-4EDD-9D33-9148C49351E8}"/>
              </a:ext>
            </a:extLst>
          </p:cNvPr>
          <p:cNvSpPr txBox="1">
            <a:spLocks/>
          </p:cNvSpPr>
          <p:nvPr/>
        </p:nvSpPr>
        <p:spPr>
          <a:xfrm>
            <a:off x="227634" y="4437112"/>
            <a:ext cx="8891114" cy="1881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en-US" sz="2600" b="1" dirty="0">
                <a:latin typeface="NewsGotT" pitchFamily="2" charset="0"/>
              </a:rPr>
              <a:t>2. Ultrasound assisted extraction (UAE)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sz="1600" dirty="0">
                <a:latin typeface="NewsGotT" pitchFamily="2" charset="0"/>
              </a:rPr>
              <a:t>Advantages: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NewsGotT" pitchFamily="2" charset="0"/>
              </a:rPr>
              <a:t>Inexpensive, simple and efficient alternative to conventional extraction.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NewsGotT" pitchFamily="2" charset="0"/>
              </a:rPr>
              <a:t>Increase of extraction yield and faster kinetics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NewsGotT" pitchFamily="2" charset="0"/>
              </a:rPr>
              <a:t>Ability to reduce the temperature allowing extraction of thermo sensitive compounds</a:t>
            </a: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260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4C43CB0-BDDC-4E33-A407-15BDF621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515079-4FD6-48E5-BC6C-7E087FB13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0833" y="1727969"/>
            <a:ext cx="2765282" cy="73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2B8459-2AD0-4E6C-9A00-E757BAA00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703799" y="3047039"/>
            <a:ext cx="5431350" cy="7639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F078E64-EED1-4498-8C44-0687FF515070}"/>
              </a:ext>
            </a:extLst>
          </p:cNvPr>
          <p:cNvSpPr txBox="1"/>
          <p:nvPr/>
        </p:nvSpPr>
        <p:spPr>
          <a:xfrm>
            <a:off x="116352" y="128887"/>
            <a:ext cx="55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NewsGotT" pitchFamily="2" charset="0"/>
              </a:rPr>
              <a:t>Sonotrodes Optimization – For Continuos Extraction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B72AAF-185F-4C69-8BA1-970BA76FE7FF}"/>
              </a:ext>
            </a:extLst>
          </p:cNvPr>
          <p:cNvSpPr txBox="1"/>
          <p:nvPr/>
        </p:nvSpPr>
        <p:spPr>
          <a:xfrm>
            <a:off x="2424272" y="802909"/>
            <a:ext cx="791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NewsGotT" pitchFamily="2" charset="0"/>
              </a:rPr>
              <a:t>MPI Poposal, a novel and reliable solution for ingridientes extraction  from several plants!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594D96-5504-429F-A9C6-29D8E46A8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067" y="3758502"/>
            <a:ext cx="3134677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26725E-84F0-4990-8517-64317267F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976" y="2087796"/>
            <a:ext cx="3537302" cy="1662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E1B4173-70D6-4CA9-A485-395215BC8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0396" y="3428999"/>
            <a:ext cx="2704668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3501E11-5DED-450D-98CA-A3F2AD8ED3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0084" y="1347559"/>
            <a:ext cx="4558438" cy="3264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55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3B283A-3750-4FCC-9783-4A0A777EC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4A8BEDF-53CB-4D82-A4C2-FD619BEFF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0" y="710334"/>
            <a:ext cx="4578040" cy="49159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9879B7-E430-4819-9208-2EE123A794E1}"/>
              </a:ext>
            </a:extLst>
          </p:cNvPr>
          <p:cNvSpPr txBox="1"/>
          <p:nvPr/>
        </p:nvSpPr>
        <p:spPr>
          <a:xfrm>
            <a:off x="117748" y="26884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NewsGotT" pitchFamily="2" charset="0"/>
              </a:rPr>
              <a:t>Extraction</a:t>
            </a:r>
            <a:r>
              <a:rPr lang="pt-PT" dirty="0">
                <a:latin typeface="NewsGotT" pitchFamily="2" charset="0"/>
              </a:rPr>
              <a:t> </a:t>
            </a:r>
            <a:r>
              <a:rPr lang="pt-PT" dirty="0" err="1">
                <a:latin typeface="NewsGotT" pitchFamily="2" charset="0"/>
              </a:rPr>
              <a:t>Capacity</a:t>
            </a:r>
            <a:r>
              <a:rPr lang="pt-PT" dirty="0">
                <a:latin typeface="NewsGotT" pitchFamily="2" charset="0"/>
              </a:rPr>
              <a:t> 50 L – </a:t>
            </a:r>
            <a:r>
              <a:rPr lang="pt-PT" dirty="0" err="1">
                <a:latin typeface="NewsGotT" pitchFamily="2" charset="0"/>
              </a:rPr>
              <a:t>Continuos</a:t>
            </a:r>
            <a:endParaRPr lang="pt-PT" dirty="0">
              <a:latin typeface="NewsGotT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5D6EDC-8360-47BB-B4CB-B9D0E135FA2D}"/>
              </a:ext>
            </a:extLst>
          </p:cNvPr>
          <p:cNvSpPr/>
          <p:nvPr/>
        </p:nvSpPr>
        <p:spPr>
          <a:xfrm>
            <a:off x="2759075" y="4701116"/>
            <a:ext cx="6092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90600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600" b="1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Legend:</a:t>
            </a:r>
            <a:endParaRPr lang="pt-PT" sz="1600" b="1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(1)| --- Capacity --&gt; 50 </a:t>
            </a:r>
            <a:r>
              <a:rPr lang="en-GB" sz="1200" dirty="0" err="1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liters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(2)| --- Capacity --&gt; 25 </a:t>
            </a:r>
            <a:r>
              <a:rPr lang="en-GB" sz="1200" dirty="0" err="1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liters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(3)| --- Mechanical Agitator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(4)| --- Chamber for Ultrasound Systems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(5)| --- Pumps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990600"/>
            <a:r>
              <a:rPr lang="en-GB" sz="1200" dirty="0">
                <a:solidFill>
                  <a:srgbClr val="404040"/>
                </a:solidFill>
                <a:latin typeface="NewsGot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|Component (4)| --- Device Control</a:t>
            </a:r>
            <a:endParaRPr lang="pt-PT" sz="1200" dirty="0">
              <a:solidFill>
                <a:srgbClr val="404040"/>
              </a:solidFill>
              <a:latin typeface="NewsGotT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3B6E644-5AB9-4622-869D-0AF41D42FD2A}"/>
              </a:ext>
            </a:extLst>
          </p:cNvPr>
          <p:cNvGrpSpPr/>
          <p:nvPr/>
        </p:nvGrpSpPr>
        <p:grpSpPr>
          <a:xfrm>
            <a:off x="7279021" y="527027"/>
            <a:ext cx="4909804" cy="6330973"/>
            <a:chOff x="7279021" y="527027"/>
            <a:chExt cx="4909804" cy="6330973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1C9653C-4CF7-4EDD-BC83-437E9CB1D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4217" y="817973"/>
              <a:ext cx="4334608" cy="6040027"/>
            </a:xfrm>
            <a:prstGeom prst="rect">
              <a:avLst/>
            </a:prstGeom>
          </p:spPr>
        </p:pic>
        <p:pic>
          <p:nvPicPr>
            <p:cNvPr id="12" name="Imagem 11" descr="Uma imagem com interior, cozinha, parede, misturador&#10;&#10;Descrição gerada automaticamente">
              <a:extLst>
                <a:ext uri="{FF2B5EF4-FFF2-40B4-BE49-F238E27FC236}">
                  <a16:creationId xmlns:a16="http://schemas.microsoft.com/office/drawing/2014/main" id="{5B07EF0A-F0A0-4C83-BCBC-DBC3D9E1F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79" b="62036" l="16261" r="88467">
                          <a14:foregroundMark x1="23352" y1="46607" x2="23352" y2="46607"/>
                          <a14:foregroundMark x1="23352" y1="46607" x2="19126" y2="48384"/>
                          <a14:foregroundMark x1="16332" y1="52787" x2="16332" y2="52787"/>
                          <a14:foregroundMark x1="19126" y1="52383" x2="16332" y2="52383"/>
                          <a14:foregroundMark x1="61246" y1="5170" x2="62249" y2="12116"/>
                          <a14:foregroundMark x1="62249" y1="13530" x2="59814" y2="19305"/>
                          <a14:foregroundMark x1="48854" y1="24475" x2="51648" y2="33441"/>
                          <a14:foregroundMark x1="44986" y1="16519" x2="44628" y2="3998"/>
                          <a14:foregroundMark x1="44628" y1="3998" x2="58739" y2="1979"/>
                          <a14:foregroundMark x1="34312" y1="51010" x2="40401" y2="38893"/>
                          <a14:foregroundMark x1="40401" y1="38893" x2="32951" y2="37843"/>
                          <a14:foregroundMark x1="81017" y1="48586" x2="72779" y2="37076"/>
                          <a14:foregroundMark x1="72779" y1="37076" x2="69699" y2="36430"/>
                          <a14:foregroundMark x1="87393" y1="43215" x2="87393" y2="43215"/>
                          <a14:foregroundMark x1="87393" y1="43619" x2="85960" y2="45194"/>
                          <a14:foregroundMark x1="85602" y1="50000" x2="85602" y2="50000"/>
                          <a14:foregroundMark x1="82808" y1="40024" x2="88467" y2="42407"/>
                          <a14:foregroundMark x1="80659" y1="38045" x2="80659" y2="39418"/>
                          <a14:foregroundMark x1="70057" y1="36430" x2="63682" y2="35258"/>
                          <a14:foregroundMark x1="66905" y1="40832" x2="66905" y2="42407"/>
                          <a14:foregroundMark x1="39613" y1="2141" x2="41762" y2="18296"/>
                          <a14:foregroundMark x1="39327" y1="17690" x2="39327" y2="17690"/>
                          <a14:foregroundMark x1="39327" y1="17690" x2="37536" y2="16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8" r="7543" b="31029"/>
            <a:stretch/>
          </p:blipFill>
          <p:spPr>
            <a:xfrm>
              <a:off x="7279021" y="527027"/>
              <a:ext cx="1731492" cy="2556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8416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599202-2143-4F50-97A2-A2BECBB9F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pic>
        <p:nvPicPr>
          <p:cNvPr id="21" name="Imagem 20" descr="Uma imagem com pessoa, propriedade, alimentação, pedaço&#10;&#10;Descrição gerada automaticamente">
            <a:extLst>
              <a:ext uri="{FF2B5EF4-FFF2-40B4-BE49-F238E27FC236}">
                <a16:creationId xmlns:a16="http://schemas.microsoft.com/office/drawing/2014/main" id="{8DB1FEA8-F04F-4603-8E0C-356B2370E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0" y="1529729"/>
            <a:ext cx="4585432" cy="3439075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E45A315-1916-40F0-AD6E-211C5A30394E}"/>
              </a:ext>
            </a:extLst>
          </p:cNvPr>
          <p:cNvSpPr/>
          <p:nvPr/>
        </p:nvSpPr>
        <p:spPr>
          <a:xfrm>
            <a:off x="110775" y="836484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NewsGotT" pitchFamily="2" charset="0"/>
              </a:rPr>
              <a:t>Product</a:t>
            </a:r>
            <a:r>
              <a:rPr lang="pt-PT" dirty="0">
                <a:latin typeface="NewsGotT" pitchFamily="2" charset="0"/>
              </a:rPr>
              <a:t>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85F712-57F0-4163-BCD9-B1554A50F2EA}"/>
              </a:ext>
            </a:extLst>
          </p:cNvPr>
          <p:cNvSpPr/>
          <p:nvPr/>
        </p:nvSpPr>
        <p:spPr>
          <a:xfrm>
            <a:off x="110775" y="1190047"/>
            <a:ext cx="456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Extract caffeine from coffee beans [</a:t>
            </a:r>
            <a:r>
              <a:rPr lang="pt-PT" sz="1400" b="1" u="sng" dirty="0" err="1">
                <a:latin typeface="NewsGotT" pitchFamily="2" charset="0"/>
              </a:rPr>
              <a:t>silver</a:t>
            </a:r>
            <a:r>
              <a:rPr lang="pt-PT" sz="1400" b="1" u="sng" dirty="0">
                <a:latin typeface="NewsGotT" pitchFamily="2" charset="0"/>
              </a:rPr>
              <a:t> skin</a:t>
            </a:r>
            <a:r>
              <a:rPr lang="pt-PT" sz="1400" dirty="0">
                <a:latin typeface="NewsGotT" pitchFamily="2" charset="0"/>
              </a:rPr>
              <a:t>]</a:t>
            </a:r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 at low temperature</a:t>
            </a:r>
            <a:endParaRPr lang="pt-PT" sz="1400" dirty="0">
              <a:latin typeface="NewsGotT" pitchFamily="2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0EED7D7-162A-46E0-A12D-7081E0DA1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07" y="3621978"/>
            <a:ext cx="4251418" cy="3236022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6D8B0349-11BF-4D9D-8C06-20A878D1A6AD}"/>
              </a:ext>
            </a:extLst>
          </p:cNvPr>
          <p:cNvSpPr/>
          <p:nvPr/>
        </p:nvSpPr>
        <p:spPr>
          <a:xfrm>
            <a:off x="5311243" y="4845644"/>
            <a:ext cx="261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Total Cycle time = 60 minutes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DCAF3AE-90B9-4E0B-AC71-FE886C6A33BE}"/>
              </a:ext>
            </a:extLst>
          </p:cNvPr>
          <p:cNvSpPr/>
          <p:nvPr/>
        </p:nvSpPr>
        <p:spPr>
          <a:xfrm>
            <a:off x="9394645" y="1380794"/>
            <a:ext cx="268340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1400" b="1" dirty="0">
                <a:solidFill>
                  <a:srgbClr val="1F4E79"/>
                </a:solidFill>
                <a:latin typeface="NewsGotT" pitchFamily="2" charset="0"/>
              </a:rPr>
              <a:t>Study:  </a:t>
            </a:r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Evolution of ultrasonic caffeine extraction vs. time.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77EAF89-F103-4758-8FDB-77D7992EA38C}"/>
              </a:ext>
            </a:extLst>
          </p:cNvPr>
          <p:cNvSpPr/>
          <p:nvPr/>
        </p:nvSpPr>
        <p:spPr>
          <a:xfrm>
            <a:off x="3932204" y="5146239"/>
            <a:ext cx="385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Mixture = &gt; 50 L of water + 1.0 kg of Silver Skin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D3938CF-145F-4E4E-9D2D-F8682087FD6D}"/>
              </a:ext>
            </a:extLst>
          </p:cNvPr>
          <p:cNvSpPr/>
          <p:nvPr/>
        </p:nvSpPr>
        <p:spPr>
          <a:xfrm>
            <a:off x="3110931" y="5724994"/>
            <a:ext cx="4641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** mg of caffeine per liter of extract after mechanical mixing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24BB1270-ABA4-4EC6-9273-972679A68694}"/>
              </a:ext>
            </a:extLst>
          </p:cNvPr>
          <p:cNvSpPr/>
          <p:nvPr/>
        </p:nvSpPr>
        <p:spPr>
          <a:xfrm>
            <a:off x="44450" y="78704"/>
            <a:ext cx="1145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ewsGotT" pitchFamily="2" charset="0"/>
              </a:rPr>
              <a:t>Test</a:t>
            </a:r>
            <a:r>
              <a:rPr lang="pt-PT" dirty="0">
                <a:latin typeface="NewsGotT" pitchFamily="2" charset="0"/>
              </a:rPr>
              <a:t> </a:t>
            </a:r>
            <a:r>
              <a:rPr lang="pt-P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B7E33E-CD33-41CA-8E63-4FC4813A8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845" y="725035"/>
            <a:ext cx="4528800" cy="3285743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998DF56D-69FE-419B-9BFC-1B63AD391989}"/>
              </a:ext>
            </a:extLst>
          </p:cNvPr>
          <p:cNvCxnSpPr>
            <a:cxnSpLocks/>
          </p:cNvCxnSpPr>
          <p:nvPr/>
        </p:nvCxnSpPr>
        <p:spPr>
          <a:xfrm>
            <a:off x="5734372" y="1846737"/>
            <a:ext cx="123968" cy="39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0922E4-CAC3-4E92-A100-8532D51C4487}"/>
              </a:ext>
            </a:extLst>
          </p:cNvPr>
          <p:cNvSpPr txBox="1"/>
          <p:nvPr/>
        </p:nvSpPr>
        <p:spPr>
          <a:xfrm>
            <a:off x="5518150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**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29B0C58-12E5-484F-9306-08D392CF9705}"/>
              </a:ext>
            </a:extLst>
          </p:cNvPr>
          <p:cNvSpPr/>
          <p:nvPr/>
        </p:nvSpPr>
        <p:spPr>
          <a:xfrm>
            <a:off x="4006180" y="5445000"/>
            <a:ext cx="4148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Samples were collected at each 10 minutes</a:t>
            </a:r>
            <a:endParaRPr lang="pt-PT" sz="1600" dirty="0"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4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599202-2143-4F50-97A2-A2BECBB9F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pic>
        <p:nvPicPr>
          <p:cNvPr id="21" name="Imagem 20" descr="Uma imagem com pessoa, propriedade, alimentação, pedaço&#10;&#10;Descrição gerada automaticamente">
            <a:extLst>
              <a:ext uri="{FF2B5EF4-FFF2-40B4-BE49-F238E27FC236}">
                <a16:creationId xmlns:a16="http://schemas.microsoft.com/office/drawing/2014/main" id="{8DB1FEA8-F04F-4603-8E0C-356B2370E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0" y="1529729"/>
            <a:ext cx="4585432" cy="3439075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E45A315-1916-40F0-AD6E-211C5A30394E}"/>
              </a:ext>
            </a:extLst>
          </p:cNvPr>
          <p:cNvSpPr/>
          <p:nvPr/>
        </p:nvSpPr>
        <p:spPr>
          <a:xfrm>
            <a:off x="110775" y="836484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NewsGotT" pitchFamily="2" charset="0"/>
              </a:rPr>
              <a:t>Product</a:t>
            </a:r>
            <a:r>
              <a:rPr lang="pt-PT" dirty="0">
                <a:latin typeface="NewsGotT" pitchFamily="2" charset="0"/>
              </a:rPr>
              <a:t>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85F712-57F0-4163-BCD9-B1554A50F2EA}"/>
              </a:ext>
            </a:extLst>
          </p:cNvPr>
          <p:cNvSpPr/>
          <p:nvPr/>
        </p:nvSpPr>
        <p:spPr>
          <a:xfrm>
            <a:off x="110775" y="1190047"/>
            <a:ext cx="456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Extract caffeine from coffee beans [</a:t>
            </a:r>
            <a:r>
              <a:rPr lang="pt-PT" sz="1400" b="1" u="sng" dirty="0" err="1">
                <a:latin typeface="NewsGotT" pitchFamily="2" charset="0"/>
              </a:rPr>
              <a:t>silver</a:t>
            </a:r>
            <a:r>
              <a:rPr lang="pt-PT" sz="1400" b="1" u="sng" dirty="0">
                <a:latin typeface="NewsGotT" pitchFamily="2" charset="0"/>
              </a:rPr>
              <a:t> skin</a:t>
            </a:r>
            <a:r>
              <a:rPr lang="pt-PT" sz="1400" dirty="0">
                <a:latin typeface="NewsGotT" pitchFamily="2" charset="0"/>
              </a:rPr>
              <a:t>]</a:t>
            </a:r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 at low temperature</a:t>
            </a:r>
            <a:endParaRPr lang="pt-PT" sz="1400" dirty="0">
              <a:latin typeface="NewsGotT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F1E19A5-8AA6-45E7-9A0B-3AD860733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801604"/>
            <a:ext cx="4530086" cy="309634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0EED7D7-162A-46E0-A12D-7081E0DA1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407" y="3621978"/>
            <a:ext cx="4251418" cy="3236022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6D8B0349-11BF-4D9D-8C06-20A878D1A6AD}"/>
              </a:ext>
            </a:extLst>
          </p:cNvPr>
          <p:cNvSpPr/>
          <p:nvPr/>
        </p:nvSpPr>
        <p:spPr>
          <a:xfrm>
            <a:off x="5735597" y="4456894"/>
            <a:ext cx="217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Cycle time = 10 minutes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FB1CDBA-002B-47F8-A599-0D0BD6985176}"/>
              </a:ext>
            </a:extLst>
          </p:cNvPr>
          <p:cNvSpPr/>
          <p:nvPr/>
        </p:nvSpPr>
        <p:spPr>
          <a:xfrm>
            <a:off x="4936276" y="4799527"/>
            <a:ext cx="3125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Time between cycles= 10 minutes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DCAF3AE-90B9-4E0B-AC71-FE886C6A33BE}"/>
              </a:ext>
            </a:extLst>
          </p:cNvPr>
          <p:cNvSpPr/>
          <p:nvPr/>
        </p:nvSpPr>
        <p:spPr>
          <a:xfrm>
            <a:off x="9406781" y="1380794"/>
            <a:ext cx="1944215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solidFill>
                  <a:srgbClr val="1F4E79"/>
                </a:solidFill>
                <a:latin typeface="NewsGotT" pitchFamily="2" charset="0"/>
              </a:rPr>
              <a:t>Study:</a:t>
            </a:r>
            <a:endParaRPr lang="pt-PT" sz="1600" dirty="0">
              <a:solidFill>
                <a:srgbClr val="1F4E79"/>
              </a:solidFill>
              <a:latin typeface="NewsGotT" pitchFamily="2" charset="0"/>
            </a:endParaRPr>
          </a:p>
          <a:p>
            <a:r>
              <a:rPr lang="pt-PT" sz="1600" dirty="0">
                <a:solidFill>
                  <a:srgbClr val="1F4E79"/>
                </a:solidFill>
                <a:latin typeface="NewsGotT" pitchFamily="2" charset="0"/>
              </a:rPr>
              <a:t>Evaluation of maximal saturation of caffeine in the medium.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77EAF89-F103-4758-8FDB-77D7992EA38C}"/>
              </a:ext>
            </a:extLst>
          </p:cNvPr>
          <p:cNvSpPr/>
          <p:nvPr/>
        </p:nvSpPr>
        <p:spPr>
          <a:xfrm>
            <a:off x="3949378" y="5115036"/>
            <a:ext cx="3762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Mixture = &gt; 50 L of water + 2.5 kg of Silver Skin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D3938CF-145F-4E4E-9D2D-F8682087FD6D}"/>
              </a:ext>
            </a:extLst>
          </p:cNvPr>
          <p:cNvSpPr/>
          <p:nvPr/>
        </p:nvSpPr>
        <p:spPr>
          <a:xfrm>
            <a:off x="2541823" y="5558064"/>
            <a:ext cx="523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After each Cycle the waste was removed and new 2.5 kg was added</a:t>
            </a:r>
            <a:endParaRPr lang="pt-PT" sz="1600" dirty="0">
              <a:latin typeface="NewsGotT" pitchFamily="2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24BB1270-ABA4-4EC6-9273-972679A68694}"/>
              </a:ext>
            </a:extLst>
          </p:cNvPr>
          <p:cNvSpPr/>
          <p:nvPr/>
        </p:nvSpPr>
        <p:spPr>
          <a:xfrm>
            <a:off x="44450" y="78704"/>
            <a:ext cx="1145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ewsGotT" pitchFamily="2" charset="0"/>
              </a:rPr>
              <a:t>Test</a:t>
            </a:r>
            <a:r>
              <a:rPr lang="pt-PT" dirty="0">
                <a:latin typeface="NewsGotT" pitchFamily="2" charset="0"/>
              </a:rPr>
              <a:t> </a:t>
            </a:r>
            <a:r>
              <a:rPr lang="pt-P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2</a:t>
            </a:r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D869E77C-12B1-4320-99FA-C39729DEEDC7}"/>
              </a:ext>
            </a:extLst>
          </p:cNvPr>
          <p:cNvCxnSpPr>
            <a:cxnSpLocks/>
          </p:cNvCxnSpPr>
          <p:nvPr/>
        </p:nvCxnSpPr>
        <p:spPr>
          <a:xfrm>
            <a:off x="5950594" y="2206777"/>
            <a:ext cx="123968" cy="39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3B8D7DC-5313-4CB4-A3E3-ADB478E99B9A}"/>
              </a:ext>
            </a:extLst>
          </p:cNvPr>
          <p:cNvSpPr txBox="1"/>
          <p:nvPr/>
        </p:nvSpPr>
        <p:spPr>
          <a:xfrm>
            <a:off x="5734372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**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8BE114C-C578-4625-9E99-D6BFCD8D7458}"/>
              </a:ext>
            </a:extLst>
          </p:cNvPr>
          <p:cNvSpPr/>
          <p:nvPr/>
        </p:nvSpPr>
        <p:spPr>
          <a:xfrm>
            <a:off x="3138397" y="5913427"/>
            <a:ext cx="4641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  <a:latin typeface="NewsGotT" pitchFamily="2" charset="0"/>
              </a:rPr>
              <a:t>** mg of caffeine per liter of extract after mechanical mixing</a:t>
            </a:r>
            <a:endParaRPr lang="pt-PT" sz="1600" dirty="0"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2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0" y="6544445"/>
            <a:ext cx="551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©2001-16 MP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Interconsulting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  <a:hlinkClick r:id="rId3"/>
              </a:rPr>
              <a:t>mpi@mpi-ultrasonics.com</a:t>
            </a:r>
            <a:r>
              <a:rPr lang="en-US" sz="12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599202-2143-4F50-97A2-A2BECBB9F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E45A315-1916-40F0-AD6E-211C5A30394E}"/>
              </a:ext>
            </a:extLst>
          </p:cNvPr>
          <p:cNvSpPr/>
          <p:nvPr/>
        </p:nvSpPr>
        <p:spPr>
          <a:xfrm>
            <a:off x="108930" y="1235678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NewsGotT" pitchFamily="2" charset="0"/>
              </a:rPr>
              <a:t>Product</a:t>
            </a:r>
            <a:r>
              <a:rPr lang="pt-PT" dirty="0">
                <a:latin typeface="NewsGotT" pitchFamily="2" charset="0"/>
              </a:rPr>
              <a:t>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85F712-57F0-4163-BCD9-B1554A50F2EA}"/>
              </a:ext>
            </a:extLst>
          </p:cNvPr>
          <p:cNvSpPr/>
          <p:nvPr/>
        </p:nvSpPr>
        <p:spPr>
          <a:xfrm>
            <a:off x="119078" y="1640359"/>
            <a:ext cx="456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Extract caffeine from coffee beans [</a:t>
            </a:r>
            <a:r>
              <a:rPr lang="pt-PT" sz="1400" b="1" u="sng" dirty="0" err="1">
                <a:latin typeface="NewsGotT" pitchFamily="2" charset="0"/>
              </a:rPr>
              <a:t>silver</a:t>
            </a:r>
            <a:r>
              <a:rPr lang="pt-PT" sz="1400" b="1" u="sng" dirty="0">
                <a:latin typeface="NewsGotT" pitchFamily="2" charset="0"/>
              </a:rPr>
              <a:t> skin</a:t>
            </a:r>
            <a:r>
              <a:rPr lang="pt-PT" sz="1400" dirty="0">
                <a:latin typeface="NewsGotT" pitchFamily="2" charset="0"/>
              </a:rPr>
              <a:t>]</a:t>
            </a:r>
            <a:r>
              <a:rPr lang="en-US" sz="1400" dirty="0">
                <a:solidFill>
                  <a:srgbClr val="1F4E79"/>
                </a:solidFill>
                <a:latin typeface="NewsGotT" pitchFamily="2" charset="0"/>
              </a:rPr>
              <a:t> at low temperature</a:t>
            </a:r>
            <a:endParaRPr lang="pt-PT" sz="1400" dirty="0">
              <a:latin typeface="NewsGotT" pitchFamily="2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24BB1270-ABA4-4EC6-9273-972679A68694}"/>
              </a:ext>
            </a:extLst>
          </p:cNvPr>
          <p:cNvSpPr/>
          <p:nvPr/>
        </p:nvSpPr>
        <p:spPr>
          <a:xfrm>
            <a:off x="108930" y="0"/>
            <a:ext cx="4199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ewsGotT" pitchFamily="2" charset="0"/>
              </a:rPr>
              <a:t>Comparative</a:t>
            </a:r>
            <a:r>
              <a:rPr lang="pt-PT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ewsGotT" pitchFamily="2" charset="0"/>
              </a:rPr>
              <a:t> </a:t>
            </a:r>
            <a:r>
              <a:rPr lang="pt-PT" sz="3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ewsGotT" pitchFamily="2" charset="0"/>
              </a:rPr>
              <a:t>Study</a:t>
            </a:r>
            <a:r>
              <a:rPr lang="pt-PT" dirty="0">
                <a:latin typeface="NewsGotT" pitchFamily="2" charset="0"/>
              </a:rPr>
              <a:t> </a:t>
            </a:r>
          </a:p>
          <a:p>
            <a:r>
              <a:rPr lang="pt-P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US </a:t>
            </a:r>
            <a:r>
              <a:rPr lang="pt-P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vs</a:t>
            </a:r>
            <a:r>
              <a:rPr lang="pt-P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 </a:t>
            </a:r>
            <a:r>
              <a:rPr lang="pt-P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Solvent</a:t>
            </a:r>
            <a:r>
              <a:rPr lang="pt-P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 </a:t>
            </a:r>
            <a:r>
              <a:rPr lang="pt-P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ewsGotT" pitchFamily="2" charset="0"/>
              </a:rPr>
              <a:t>extraction</a:t>
            </a:r>
            <a:endParaRPr lang="pt-PT" sz="3600" dirty="0">
              <a:solidFill>
                <a:schemeClr val="accent1">
                  <a:lumMod val="60000"/>
                  <a:lumOff val="40000"/>
                </a:schemeClr>
              </a:solidFill>
              <a:latin typeface="NewsGotT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A0BD1A-1064-4450-BAF9-AF5BE82869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347" b="49299"/>
          <a:stretch/>
        </p:blipFill>
        <p:spPr>
          <a:xfrm>
            <a:off x="5972240" y="765203"/>
            <a:ext cx="1908430" cy="21685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E5E4894-8968-4400-8456-2EDBAB377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56" y="2996952"/>
            <a:ext cx="9816505" cy="240682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CEAD4ED-5991-45B7-8296-C356FDFDBC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47" b="49299"/>
          <a:stretch/>
        </p:blipFill>
        <p:spPr>
          <a:xfrm>
            <a:off x="8002406" y="755444"/>
            <a:ext cx="1908430" cy="216850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EDDCE6A3-F486-4DED-A3B5-FA2292FE29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113" r="50347"/>
          <a:stretch/>
        </p:blipFill>
        <p:spPr>
          <a:xfrm>
            <a:off x="9967137" y="3212976"/>
            <a:ext cx="1908455" cy="209091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35A2E846-DB9C-4CE2-ACE0-0DB06AAF6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47" t="51113"/>
          <a:stretch/>
        </p:blipFill>
        <p:spPr>
          <a:xfrm>
            <a:off x="9968960" y="804000"/>
            <a:ext cx="1908430" cy="20909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267D99C-AB52-4BFC-A58A-0F942DF13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09" y="5380180"/>
            <a:ext cx="2710858" cy="1909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00DE0C1-8968-41C8-A469-BCD0EA6E9951}"/>
              </a:ext>
            </a:extLst>
          </p:cNvPr>
          <p:cNvSpPr/>
          <p:nvPr/>
        </p:nvSpPr>
        <p:spPr>
          <a:xfrm>
            <a:off x="119078" y="2045040"/>
            <a:ext cx="5521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NewsGotT" pitchFamily="2" charset="0"/>
                <a:ea typeface="Calibri" panose="020F0502020204030204" pitchFamily="34" charset="0"/>
              </a:rPr>
              <a:t>In this work, we intended to optimize the recovery of caffeine from this by-product, by comparing two different processes of extraction, namely, a classic solid-liquid method, and the physical processing based in MPI ultrasound-assisted technology. </a:t>
            </a:r>
            <a:endParaRPr lang="pt-PT" sz="1400" dirty="0">
              <a:latin typeface="NewsGotT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3F7C9F0-B754-44E8-BEE2-2479AA87431B}"/>
              </a:ext>
            </a:extLst>
          </p:cNvPr>
          <p:cNvSpPr/>
          <p:nvPr/>
        </p:nvSpPr>
        <p:spPr>
          <a:xfrm>
            <a:off x="2061964" y="5640891"/>
            <a:ext cx="9294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latin typeface="NewsGotT" pitchFamily="2" charset="0"/>
                <a:ea typeface="Calibri" panose="020F0502020204030204" pitchFamily="34" charset="0"/>
              </a:rPr>
              <a:t>Main Conclusion: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ewsGotT" pitchFamily="2" charset="0"/>
                <a:ea typeface="Calibri" panose="020F0502020204030204" pitchFamily="34" charset="0"/>
              </a:rPr>
              <a:t>In only 10 min, the sonication probe allowed a higher recovery of caffeine, without any need of sample preparation and using only water as extraction solvent!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4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741" y="1340768"/>
            <a:ext cx="7117430" cy="1480194"/>
          </a:xfrm>
        </p:spPr>
        <p:txBody>
          <a:bodyPr>
            <a:normAutofit/>
          </a:bodyPr>
          <a:lstStyle/>
          <a:p>
            <a:r>
              <a:rPr lang="en-US" sz="4400" dirty="0"/>
              <a:t>Thank You.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67751"/>
            <a:ext cx="3857640" cy="8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49850" y="5898416"/>
            <a:ext cx="1938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>
              <a:defRPr/>
            </a:pPr>
            <a:r>
              <a:rPr lang="pt-PT" sz="1200" dirty="0"/>
              <a:t>MP Interconsulting</a:t>
            </a:r>
            <a:br>
              <a:rPr lang="pt-PT" sz="1200" dirty="0"/>
            </a:br>
            <a:r>
              <a:rPr lang="pt-PT" sz="1200" dirty="0"/>
              <a:t>Marais 36,</a:t>
            </a:r>
            <a:br>
              <a:rPr lang="pt-PT" sz="1200" dirty="0"/>
            </a:br>
            <a:r>
              <a:rPr lang="pt-PT" sz="1200" dirty="0"/>
              <a:t>2400 Le Locle, Switzerland</a:t>
            </a:r>
          </a:p>
          <a:p>
            <a:pPr defTabSz="801688">
              <a:defRPr/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www.UltrasonicsWorldGroup.com</a:t>
            </a:r>
            <a:endParaRPr lang="en-US" sz="1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21383" y="6021288"/>
            <a:ext cx="19288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defRPr/>
            </a:pPr>
            <a:r>
              <a:rPr lang="pt-PT" sz="1050" b="1" dirty="0"/>
              <a:t>Phone: </a:t>
            </a:r>
            <a:r>
              <a:rPr lang="pt-PT" sz="1050" dirty="0"/>
              <a:t>+41-32-9314045 </a:t>
            </a:r>
          </a:p>
          <a:p>
            <a:pPr defTabSz="914400">
              <a:defRPr/>
            </a:pPr>
            <a:r>
              <a:rPr lang="pt-PT" sz="1050" b="1" dirty="0"/>
              <a:t>Fax:      </a:t>
            </a:r>
            <a:r>
              <a:rPr lang="pt-PT" sz="1050" dirty="0"/>
              <a:t>+41-32-9314079</a:t>
            </a:r>
          </a:p>
          <a:p>
            <a:pPr defTabSz="914400">
              <a:defRPr/>
            </a:pPr>
            <a:r>
              <a:rPr lang="pt-PT" sz="1050" dirty="0"/>
              <a:t>www.mpi-ultrasonics.com </a:t>
            </a:r>
          </a:p>
          <a:p>
            <a:pPr defTabSz="914400">
              <a:defRPr/>
            </a:pPr>
            <a:r>
              <a:rPr lang="pt-PT" sz="1050" dirty="0">
                <a:hlinkClick r:id="rId4"/>
              </a:rPr>
              <a:t>mpi@mpi-ultrasonics.com</a:t>
            </a:r>
            <a:r>
              <a:rPr lang="pt-PT" sz="1050" dirty="0"/>
              <a:t> </a:t>
            </a:r>
          </a:p>
          <a:p>
            <a:pPr defTabSz="914400">
              <a:defRPr/>
            </a:pPr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3542A4C-24F7-4E4B-9388-E570AF590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67" y="0"/>
            <a:ext cx="4045471" cy="7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11988B-3E16-461A-AA6B-73F3FD03C527}">
  <we:reference id="wa104051163" version="1.2.0.0" store="en-us" storeType="OMEX"/>
  <we:alternateReferences>
    <we:reference id="WA104051163" version="1.2.0.0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606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Medium</vt:lpstr>
      <vt:lpstr>NewsGotT</vt:lpstr>
      <vt:lpstr>Business Contrast 16x9</vt:lpstr>
      <vt:lpstr>Ultrasonic Extraction…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2013-05-02T07:23:28Z</dcterms:created>
  <dcterms:modified xsi:type="dcterms:W3CDTF">2020-01-30T10:28:23Z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